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9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B8E9A-F464-4CD1-841F-774B87E9924C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CF88B-E84B-407B-942E-9EEFE4181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512CA-BF2D-49C3-8108-1C438E83069F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B87F6-7AE7-4915-BFED-A14FA25913CC}" type="slidenum">
              <a:rPr lang="en-US"/>
              <a:pPr/>
              <a:t>10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4ECDC8-2EB4-49C8-8ECB-FF53AD3936EF}" type="slidenum">
              <a:rPr lang="en-US"/>
              <a:pPr/>
              <a:t>11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5BBDA0-1710-417A-8277-DDF1431FA180}" type="slidenum">
              <a:rPr lang="en-US"/>
              <a:pPr/>
              <a:t>12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A07C5-2EEB-49E0-B885-7C5A7DF7105E}" type="slidenum">
              <a:rPr lang="en-US"/>
              <a:pPr/>
              <a:t>13</a:t>
            </a:fld>
            <a:endParaRPr lang="en-US"/>
          </a:p>
        </p:txBody>
      </p:sp>
      <p:sp>
        <p:nvSpPr>
          <p:cNvPr id="2979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98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C0DAC-7A78-4646-A87F-D7DDA325F031}" type="slidenum">
              <a:rPr lang="en-US"/>
              <a:pPr/>
              <a:t>2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798D4-BE34-44CA-B859-DA1D707C0D15}" type="slidenum">
              <a:rPr lang="en-US"/>
              <a:pPr/>
              <a:t>3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2CD5-0EE8-4E57-AE43-77C251B9AC55}" type="slidenum">
              <a:rPr lang="en-US"/>
              <a:pPr/>
              <a:t>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0B54E-911A-4271-96B9-111AAB4B3E48}" type="slidenum">
              <a:rPr lang="en-US"/>
              <a:pPr/>
              <a:t>5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C7F1D-197A-4A9A-8C65-220AAB66377D}" type="slidenum">
              <a:rPr lang="en-US"/>
              <a:pPr/>
              <a:t>6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DF3419-A2C7-49E7-9266-4BD056A0CF41}" type="slidenum">
              <a:rPr lang="en-US"/>
              <a:pPr/>
              <a:t>7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574345-74C5-4C1F-AAEC-D3783541DEE5}" type="slidenum">
              <a:rPr lang="en-US"/>
              <a:pPr/>
              <a:t>8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B0BD1-F62E-4A75-9E67-1FD5699CB9B5}" type="slidenum">
              <a:rPr lang="en-US"/>
              <a:pPr/>
              <a:t>9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A6A5E-03E1-462A-A6A9-BD1D4C860312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7922C-EEEA-4A78-A7B3-62A09FD3E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5.bin"/><Relationship Id="rId10" Type="http://schemas.openxmlformats.org/officeDocument/2006/relationships/oleObject" Target="../embeddings/oleObject40.bin"/><Relationship Id="rId4" Type="http://schemas.openxmlformats.org/officeDocument/2006/relationships/notesSlide" Target="../notesSlides/notesSlide10.xml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7.bin"/><Relationship Id="rId2" Type="http://schemas.openxmlformats.org/officeDocument/2006/relationships/tags" Target="../tags/tag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notesSlide" Target="../notesSlides/notesSlide11.xml"/><Relationship Id="rId9" Type="http://schemas.openxmlformats.org/officeDocument/2006/relationships/oleObject" Target="../embeddings/oleObject4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png"/><Relationship Id="rId5" Type="http://schemas.openxmlformats.org/officeDocument/2006/relationships/oleObject" Target="../embeddings/oleObject50.bin"/><Relationship Id="rId4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9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notesSlide" Target="../notesSlides/notesSlide5.xml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2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5.bin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notesSlide" Target="../notesSlides/notesSlide8.xml"/><Relationship Id="rId9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1.bin"/><Relationship Id="rId2" Type="http://schemas.openxmlformats.org/officeDocument/2006/relationships/tags" Target="../tags/tag1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notesSlide" Target="../notesSlides/notesSlide9.xml"/><Relationship Id="rId9" Type="http://schemas.openxmlformats.org/officeDocument/2006/relationships/oleObject" Target="../embeddings/oleObject3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0013"/>
            <a:ext cx="7453313" cy="1033462"/>
          </a:xfrm>
        </p:spPr>
        <p:txBody>
          <a:bodyPr/>
          <a:lstStyle/>
          <a:p>
            <a:pPr algn="l"/>
            <a:r>
              <a:rPr lang="en-US" sz="3200" dirty="0"/>
              <a:t>Chapter </a:t>
            </a:r>
            <a:r>
              <a:rPr lang="en-US" sz="3200" dirty="0" smtClean="0"/>
              <a:t>11: </a:t>
            </a:r>
            <a:r>
              <a:rPr lang="en-US" sz="3200" dirty="0"/>
              <a:t>Trigonometric </a:t>
            </a:r>
            <a:r>
              <a:rPr lang="en-US" sz="3200" dirty="0" smtClean="0"/>
              <a:t>Identities</a:t>
            </a:r>
            <a:endParaRPr lang="en-US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4800"/>
            <a:ext cx="7772400" cy="4521200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dirty="0" smtClean="0"/>
              <a:t>11.1</a:t>
            </a:r>
            <a:r>
              <a:rPr lang="en-US" sz="2800" dirty="0"/>
              <a:t>	Trigonometric Identities</a:t>
            </a:r>
          </a:p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b="1" dirty="0" smtClean="0"/>
              <a:t>11.2</a:t>
            </a:r>
            <a:r>
              <a:rPr lang="en-US" sz="2800" b="1" dirty="0"/>
              <a:t>	</a:t>
            </a:r>
            <a:r>
              <a:rPr lang="en-US" sz="2800" b="1" dirty="0" smtClean="0"/>
              <a:t>Addition and Subtraction Formulas</a:t>
            </a:r>
            <a:endParaRPr lang="en-US" sz="2800" b="1" dirty="0"/>
          </a:p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dirty="0" smtClean="0"/>
              <a:t>11.3</a:t>
            </a:r>
            <a:r>
              <a:rPr lang="en-US" sz="2800" dirty="0"/>
              <a:t>	</a:t>
            </a:r>
            <a:r>
              <a:rPr lang="en-US" sz="2800" dirty="0" smtClean="0"/>
              <a:t>Double-Angle, Half-Angle, and Product-Sum Formulas</a:t>
            </a:r>
            <a:endParaRPr lang="en-US" sz="2800" dirty="0"/>
          </a:p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dirty="0" smtClean="0"/>
              <a:t>11.4</a:t>
            </a:r>
            <a:r>
              <a:rPr lang="en-US" sz="2800" dirty="0"/>
              <a:t>	</a:t>
            </a:r>
            <a:r>
              <a:rPr lang="en-US" sz="2800" dirty="0" smtClean="0"/>
              <a:t>Inverse Trigonometric Functions</a:t>
            </a:r>
            <a:endParaRPr lang="en-US" sz="2800" dirty="0"/>
          </a:p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dirty="0" smtClean="0"/>
              <a:t>11.5</a:t>
            </a:r>
            <a:r>
              <a:rPr lang="en-US" sz="2800" dirty="0"/>
              <a:t>	</a:t>
            </a:r>
            <a:r>
              <a:rPr lang="en-US" sz="2800" dirty="0" smtClean="0"/>
              <a:t>Trigonometric Equations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0829" name="Line 13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9083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90832" name="Line 16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0013"/>
            <a:ext cx="8543925" cy="5857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Finding Function Values and the </a:t>
            </a:r>
            <a:r>
              <a:rPr lang="en-US" sz="3200" dirty="0" smtClean="0"/>
              <a:t>Quadrant </a:t>
            </a:r>
            <a:r>
              <a:rPr lang="en-US" sz="3200" dirty="0"/>
              <a:t>of </a:t>
            </a:r>
            <a:r>
              <a:rPr lang="en-US" sz="3200" i="1" dirty="0"/>
              <a:t>A</a:t>
            </a:r>
            <a:r>
              <a:rPr lang="en-US" sz="3200" dirty="0"/>
              <a:t> + </a:t>
            </a:r>
            <a:r>
              <a:rPr lang="en-US" sz="3200" i="1" dirty="0"/>
              <a:t>B</a:t>
            </a:r>
            <a:endParaRPr lang="en-US" sz="3200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534400" cy="5638800"/>
          </a:xfrm>
        </p:spPr>
        <p:txBody>
          <a:bodyPr/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Suppose that </a:t>
            </a:r>
            <a:r>
              <a:rPr lang="en-US" sz="2800" i="1" dirty="0"/>
              <a:t>A</a:t>
            </a:r>
            <a:r>
              <a:rPr lang="en-US" sz="2800" dirty="0"/>
              <a:t> and </a:t>
            </a:r>
            <a:r>
              <a:rPr lang="en-US" sz="2800" i="1" dirty="0"/>
              <a:t>B</a:t>
            </a:r>
            <a:r>
              <a:rPr lang="en-US" sz="2800" dirty="0"/>
              <a:t> are angles in standard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position, with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                   </a:t>
            </a:r>
            <a:r>
              <a:rPr lang="en-US" sz="2800" dirty="0" smtClean="0"/>
              <a:t>  Find </a:t>
            </a:r>
            <a:r>
              <a:rPr lang="en-US" sz="2800" dirty="0"/>
              <a:t>each of the following. </a:t>
            </a:r>
          </a:p>
          <a:p>
            <a:pPr marL="609600" indent="-609600" defTabSz="339725">
              <a:spcBef>
                <a:spcPct val="50000"/>
              </a:spcBef>
              <a:buFontTx/>
              <a:buAutoNum type="alphaLcParenBoth"/>
              <a:tabLst>
                <a:tab pos="1544638" algn="l"/>
              </a:tabLst>
            </a:pPr>
            <a:r>
              <a:rPr lang="en-US" sz="2800" dirty="0"/>
              <a:t>sin(</a:t>
            </a:r>
            <a:r>
              <a:rPr lang="en-US" sz="2800" i="1" dirty="0"/>
              <a:t>A</a:t>
            </a:r>
            <a:r>
              <a:rPr lang="en-US" sz="2800" dirty="0"/>
              <a:t> + </a:t>
            </a:r>
            <a:r>
              <a:rPr lang="en-US" sz="2800" i="1" dirty="0"/>
              <a:t>B</a:t>
            </a:r>
            <a:r>
              <a:rPr lang="en-US" sz="2800" dirty="0"/>
              <a:t>)   (b) tan (</a:t>
            </a:r>
            <a:r>
              <a:rPr lang="en-US" sz="2800" i="1" dirty="0"/>
              <a:t>A</a:t>
            </a:r>
            <a:r>
              <a:rPr lang="en-US" sz="2800" dirty="0"/>
              <a:t> + </a:t>
            </a:r>
            <a:r>
              <a:rPr lang="en-US" sz="2800" i="1" dirty="0"/>
              <a:t>B</a:t>
            </a:r>
            <a:r>
              <a:rPr lang="en-US" sz="2800" dirty="0"/>
              <a:t>)   (c) the quadrant of </a:t>
            </a:r>
            <a:r>
              <a:rPr lang="en-US" sz="2800" i="1" dirty="0" smtClean="0"/>
              <a:t> </a:t>
            </a:r>
            <a:r>
              <a:rPr lang="en-US" sz="2800" i="1" dirty="0"/>
              <a:t>A</a:t>
            </a:r>
            <a:r>
              <a:rPr lang="en-US" sz="2800" dirty="0"/>
              <a:t> + </a:t>
            </a:r>
            <a:r>
              <a:rPr lang="en-US" sz="2800" i="1" dirty="0"/>
              <a:t>B</a:t>
            </a:r>
          </a:p>
          <a:p>
            <a:pPr marL="609600" indent="-609600"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/>
              <a:t>Solution</a:t>
            </a: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dirty="0"/>
              <a:t>(a) </a:t>
            </a:r>
            <a:endParaRPr lang="en-US" sz="2800" b="1" dirty="0"/>
          </a:p>
        </p:txBody>
      </p:sp>
      <p:graphicFrame>
        <p:nvGraphicFramePr>
          <p:cNvPr id="427008" name="Object 1024"/>
          <p:cNvGraphicFramePr>
            <a:graphicFrameLocks noChangeAspect="1"/>
          </p:cNvGraphicFramePr>
          <p:nvPr/>
        </p:nvGraphicFramePr>
        <p:xfrm>
          <a:off x="2667000" y="1295400"/>
          <a:ext cx="5194300" cy="431800"/>
        </p:xfrm>
        <a:graphic>
          <a:graphicData uri="http://schemas.openxmlformats.org/presentationml/2006/ole">
            <p:oleObj spid="_x0000_s9218" name="Equation" r:id="rId5" imgW="5194080" imgH="431640" progId="Equation.3">
              <p:embed/>
            </p:oleObj>
          </a:graphicData>
        </a:graphic>
      </p:graphicFrame>
      <p:graphicFrame>
        <p:nvGraphicFramePr>
          <p:cNvPr id="427009" name="Object 1025"/>
          <p:cNvGraphicFramePr>
            <a:graphicFrameLocks noChangeAspect="1"/>
          </p:cNvGraphicFramePr>
          <p:nvPr/>
        </p:nvGraphicFramePr>
        <p:xfrm>
          <a:off x="533400" y="1676400"/>
          <a:ext cx="1574800" cy="431800"/>
        </p:xfrm>
        <a:graphic>
          <a:graphicData uri="http://schemas.openxmlformats.org/presentationml/2006/ole">
            <p:oleObj spid="_x0000_s9219" name="Equation" r:id="rId6" imgW="1574640" imgH="431640" progId="Equation.3">
              <p:embed/>
            </p:oleObj>
          </a:graphicData>
        </a:graphic>
      </p:graphicFrame>
      <p:graphicFrame>
        <p:nvGraphicFramePr>
          <p:cNvPr id="427010" name="Object 1026"/>
          <p:cNvGraphicFramePr>
            <a:graphicFrameLocks noChangeAspect="1"/>
          </p:cNvGraphicFramePr>
          <p:nvPr/>
        </p:nvGraphicFramePr>
        <p:xfrm>
          <a:off x="990600" y="3429000"/>
          <a:ext cx="2406316" cy="427789"/>
        </p:xfrm>
        <a:graphic>
          <a:graphicData uri="http://schemas.openxmlformats.org/presentationml/2006/ole">
            <p:oleObj spid="_x0000_s9220" name="Equation" r:id="rId7" imgW="1143000" imgH="203040" progId="Equation.3">
              <p:embed/>
            </p:oleObj>
          </a:graphicData>
        </a:graphic>
      </p:graphicFrame>
      <p:sp>
        <p:nvSpPr>
          <p:cNvPr id="290824" name="Text Box 8"/>
          <p:cNvSpPr txBox="1">
            <a:spLocks noChangeArrowheads="1"/>
          </p:cNvSpPr>
          <p:nvPr/>
        </p:nvSpPr>
        <p:spPr bwMode="auto">
          <a:xfrm>
            <a:off x="2362200" y="5791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Since </a:t>
            </a:r>
            <a:r>
              <a:rPr lang="en-US" sz="1800" dirty="0" err="1"/>
              <a:t>cos</a:t>
            </a:r>
            <a:r>
              <a:rPr lang="en-US" sz="1800" dirty="0"/>
              <a:t> </a:t>
            </a:r>
            <a:r>
              <a:rPr lang="en-US" sz="1800" i="1" dirty="0"/>
              <a:t>A</a:t>
            </a:r>
            <a:r>
              <a:rPr lang="en-US" sz="1800" dirty="0"/>
              <a:t> &lt; 0 in Quadrant II.</a:t>
            </a:r>
          </a:p>
        </p:txBody>
      </p:sp>
      <p:graphicFrame>
        <p:nvGraphicFramePr>
          <p:cNvPr id="427011" name="Object 1027"/>
          <p:cNvGraphicFramePr>
            <a:graphicFrameLocks noChangeAspect="1"/>
          </p:cNvGraphicFramePr>
          <p:nvPr/>
        </p:nvGraphicFramePr>
        <p:xfrm>
          <a:off x="5105400" y="4038600"/>
          <a:ext cx="3611562" cy="395287"/>
        </p:xfrm>
        <a:graphic>
          <a:graphicData uri="http://schemas.openxmlformats.org/presentationml/2006/ole">
            <p:oleObj spid="_x0000_s9221" name="Equation" r:id="rId8" imgW="1625400" imgH="17748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914400" y="4038600"/>
          <a:ext cx="2005263" cy="828841"/>
        </p:xfrm>
        <a:graphic>
          <a:graphicData uri="http://schemas.openxmlformats.org/presentationml/2006/ole">
            <p:oleObj spid="_x0000_s9222" name="Equation" r:id="rId9" imgW="952200" imgH="39348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762000" y="4876800"/>
          <a:ext cx="2299368" cy="935789"/>
        </p:xfrm>
        <a:graphic>
          <a:graphicData uri="http://schemas.openxmlformats.org/presentationml/2006/ole">
            <p:oleObj spid="_x0000_s9223" name="Equation" r:id="rId10" imgW="1091880" imgH="44424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762000" y="5791200"/>
          <a:ext cx="1524000" cy="828843"/>
        </p:xfrm>
        <a:graphic>
          <a:graphicData uri="http://schemas.openxmlformats.org/presentationml/2006/ole">
            <p:oleObj spid="_x0000_s9224" name="Equation" r:id="rId11" imgW="723600" imgH="393480" progId="Equation.3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4267200" y="3429000"/>
          <a:ext cx="1975556" cy="451556"/>
        </p:xfrm>
        <a:graphic>
          <a:graphicData uri="http://schemas.openxmlformats.org/presentationml/2006/ole">
            <p:oleObj spid="_x0000_s9225" name="Equation" r:id="rId12" imgW="888840" imgH="203040" progId="Equation.3">
              <p:embed/>
            </p:oleObj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5105400" y="4419600"/>
          <a:ext cx="3556000" cy="959556"/>
        </p:xfrm>
        <a:graphic>
          <a:graphicData uri="http://schemas.openxmlformats.org/presentationml/2006/ole">
            <p:oleObj spid="_x0000_s9226" name="Equation" r:id="rId13" imgW="1600200" imgH="431640" progId="Equation.3">
              <p:embed/>
            </p:oleObj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5105400" y="5410200"/>
          <a:ext cx="762000" cy="874889"/>
        </p:xfrm>
        <a:graphic>
          <a:graphicData uri="http://schemas.openxmlformats.org/presentationml/2006/ole">
            <p:oleObj spid="_x0000_s9227" name="Equation" r:id="rId14" imgW="34272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7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0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7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2873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92875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92876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0013"/>
            <a:ext cx="8558213" cy="5857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Finding Function Values and the </a:t>
            </a:r>
            <a:r>
              <a:rPr lang="en-US" sz="3200" dirty="0" smtClean="0"/>
              <a:t>Quadrant </a:t>
            </a:r>
            <a:r>
              <a:rPr lang="en-US" sz="3200" dirty="0"/>
              <a:t>of </a:t>
            </a:r>
            <a:r>
              <a:rPr lang="en-US" sz="3200" i="1" dirty="0"/>
              <a:t>A</a:t>
            </a:r>
            <a:r>
              <a:rPr lang="en-US" sz="3200" dirty="0"/>
              <a:t> + </a:t>
            </a:r>
            <a:r>
              <a:rPr lang="en-US" sz="3200" i="1" dirty="0"/>
              <a:t>B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5943600"/>
          </a:xfrm>
        </p:spPr>
        <p:txBody>
          <a:bodyPr>
            <a:normAutofit/>
          </a:bodyPr>
          <a:lstStyle/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dirty="0"/>
              <a:t>(b) Use the values of sine and cosine from part (a) to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	  get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 smtClean="0"/>
              <a:t>(</a:t>
            </a:r>
            <a:r>
              <a:rPr lang="en-US" sz="2800" dirty="0"/>
              <a:t>c)  From the results of parts (a) and (b), we find that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      sin(</a:t>
            </a:r>
            <a:r>
              <a:rPr lang="en-US" sz="2800" i="1" dirty="0"/>
              <a:t>A</a:t>
            </a:r>
            <a:r>
              <a:rPr lang="en-US" sz="2800" dirty="0"/>
              <a:t> + </a:t>
            </a:r>
            <a:r>
              <a:rPr lang="en-US" sz="2800" i="1" dirty="0"/>
              <a:t>B</a:t>
            </a:r>
            <a:r>
              <a:rPr lang="en-US" sz="2800" dirty="0"/>
              <a:t>) is positive and tan(</a:t>
            </a:r>
            <a:r>
              <a:rPr lang="en-US" sz="2800" i="1" dirty="0"/>
              <a:t>A</a:t>
            </a:r>
            <a:r>
              <a:rPr lang="en-US" sz="2800" dirty="0"/>
              <a:t> + </a:t>
            </a:r>
            <a:r>
              <a:rPr lang="en-US" sz="2800" i="1" dirty="0"/>
              <a:t>B</a:t>
            </a:r>
            <a:r>
              <a:rPr lang="en-US" sz="2800" dirty="0"/>
              <a:t>) is </a:t>
            </a:r>
            <a:r>
              <a:rPr lang="en-US" sz="2800" dirty="0" smtClean="0"/>
              <a:t>also positive. Therefore</a:t>
            </a:r>
            <a:r>
              <a:rPr lang="en-US" sz="2800" dirty="0"/>
              <a:t>, </a:t>
            </a:r>
            <a:r>
              <a:rPr lang="en-US" sz="2800" i="1" dirty="0"/>
              <a:t>A</a:t>
            </a:r>
            <a:r>
              <a:rPr lang="en-US" sz="2800" dirty="0"/>
              <a:t> + </a:t>
            </a:r>
            <a:r>
              <a:rPr lang="en-US" sz="2800" i="1" dirty="0"/>
              <a:t>B</a:t>
            </a:r>
            <a:r>
              <a:rPr lang="en-US" sz="2800" dirty="0"/>
              <a:t> must be in quadrant I.</a:t>
            </a:r>
          </a:p>
        </p:txBody>
      </p:sp>
      <p:graphicFrame>
        <p:nvGraphicFramePr>
          <p:cNvPr id="428032" name="Object 1024"/>
          <p:cNvGraphicFramePr>
            <a:graphicFrameLocks noChangeAspect="1"/>
          </p:cNvGraphicFramePr>
          <p:nvPr/>
        </p:nvGraphicFramePr>
        <p:xfrm>
          <a:off x="1676400" y="1219200"/>
          <a:ext cx="3556000" cy="431800"/>
        </p:xfrm>
        <a:graphic>
          <a:graphicData uri="http://schemas.openxmlformats.org/presentationml/2006/ole">
            <p:oleObj spid="_x0000_s10242" name="Equation" r:id="rId5" imgW="3555720" imgH="431640" progId="Equation.3">
              <p:embed/>
            </p:oleObj>
          </a:graphicData>
        </a:graphic>
      </p:graphicFrame>
      <p:graphicFrame>
        <p:nvGraphicFramePr>
          <p:cNvPr id="428033" name="Object 1025"/>
          <p:cNvGraphicFramePr>
            <a:graphicFrameLocks noChangeAspect="1"/>
          </p:cNvGraphicFramePr>
          <p:nvPr/>
        </p:nvGraphicFramePr>
        <p:xfrm>
          <a:off x="2362200" y="1752600"/>
          <a:ext cx="2438400" cy="933215"/>
        </p:xfrm>
        <a:graphic>
          <a:graphicData uri="http://schemas.openxmlformats.org/presentationml/2006/ole">
            <p:oleObj spid="_x0000_s10243" name="Equation" r:id="rId6" imgW="1028520" imgH="393480" progId="Equation.3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685800" y="1981200"/>
          <a:ext cx="1625600" cy="481659"/>
        </p:xfrm>
        <a:graphic>
          <a:graphicData uri="http://schemas.openxmlformats.org/presentationml/2006/ole">
            <p:oleObj spid="_x0000_s10244" name="Equation" r:id="rId7" imgW="685800" imgH="203040" progId="Equation.3">
              <p:embed/>
            </p:oleObj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209800" y="2743200"/>
          <a:ext cx="2438400" cy="1896533"/>
        </p:xfrm>
        <a:graphic>
          <a:graphicData uri="http://schemas.openxmlformats.org/presentationml/2006/ole">
            <p:oleObj spid="_x0000_s10245" name="Equation" r:id="rId8" imgW="1028520" imgH="799920" progId="Equation.3">
              <p:embed/>
            </p:oleObj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4800600" y="3200400"/>
          <a:ext cx="762000" cy="874889"/>
        </p:xfrm>
        <a:graphic>
          <a:graphicData uri="http://schemas.openxmlformats.org/presentationml/2006/ole">
            <p:oleObj spid="_x0000_s10246" name="Equation" r:id="rId9" imgW="34272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8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2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2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4919" name="Line 7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94921" name="Rectangle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94922" name="Line 10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0013"/>
            <a:ext cx="8482013" cy="7381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Applying the Cosine Difference </a:t>
            </a:r>
            <a:r>
              <a:rPr lang="en-US" sz="3200" dirty="0" smtClean="0"/>
              <a:t>Identity </a:t>
            </a:r>
            <a:r>
              <a:rPr lang="en-US" sz="3200" dirty="0"/>
              <a:t>to Voltage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534400" cy="5867400"/>
          </a:xfrm>
        </p:spPr>
        <p:txBody>
          <a:bodyPr>
            <a:normAutofit/>
          </a:bodyPr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	</a:t>
            </a:r>
            <a:r>
              <a:rPr lang="en-US" sz="2400" dirty="0"/>
              <a:t>Common household electric current is called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i="1" dirty="0"/>
              <a:t>alternating current</a:t>
            </a:r>
            <a:r>
              <a:rPr lang="en-US" sz="2400" dirty="0"/>
              <a:t> because the current alternates direction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within the wire. The voltage </a:t>
            </a:r>
            <a:r>
              <a:rPr lang="en-US" sz="2400" i="1" dirty="0"/>
              <a:t>V</a:t>
            </a:r>
            <a:r>
              <a:rPr lang="en-US" sz="2400" dirty="0"/>
              <a:t> in a typical 115-volt outlet can be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expressed by the equation </a:t>
            </a:r>
            <a:r>
              <a:rPr lang="en-US" sz="2400" i="1" dirty="0"/>
              <a:t>V</a:t>
            </a:r>
            <a:r>
              <a:rPr lang="en-US" sz="2400" dirty="0"/>
              <a:t> = 163 sin </a:t>
            </a:r>
            <a:r>
              <a:rPr lang="en-US" sz="2400" i="1" dirty="0">
                <a:sym typeface="Symbol" pitchFamily="18" charset="2"/>
              </a:rPr>
              <a:t>t</a:t>
            </a:r>
            <a:r>
              <a:rPr lang="en-US" sz="2400" dirty="0">
                <a:sym typeface="Symbol" pitchFamily="18" charset="2"/>
              </a:rPr>
              <a:t>, where </a:t>
            </a:r>
            <a:r>
              <a:rPr lang="en-US" sz="2400" i="1" dirty="0">
                <a:sym typeface="Symbol" pitchFamily="18" charset="2"/>
              </a:rPr>
              <a:t></a:t>
            </a:r>
            <a:r>
              <a:rPr lang="en-US" sz="2400" dirty="0">
                <a:sym typeface="Symbol" pitchFamily="18" charset="2"/>
              </a:rPr>
              <a:t> is the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angular velocity (in radians per second) of the rotating generator </a:t>
            </a:r>
          </a:p>
          <a:p>
            <a:pPr marL="609600" indent="-609600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at the electrical plant and </a:t>
            </a:r>
            <a:r>
              <a:rPr lang="en-US" sz="2400" i="1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 is time measured in seconds.</a:t>
            </a:r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It is essential for electric generators to rotate at 60 cycles per second so household appliances and computers will function properly. Determine </a:t>
            </a:r>
            <a:r>
              <a:rPr lang="en-US" sz="2400" i="1" dirty="0">
                <a:sym typeface="Symbol" pitchFamily="18" charset="2"/>
              </a:rPr>
              <a:t></a:t>
            </a:r>
            <a:r>
              <a:rPr lang="en-US" sz="2400" dirty="0">
                <a:sym typeface="Symbol" pitchFamily="18" charset="2"/>
              </a:rPr>
              <a:t> for these electric generators.</a:t>
            </a:r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Graph </a:t>
            </a:r>
            <a:r>
              <a:rPr lang="en-US" sz="2400" i="1" dirty="0">
                <a:sym typeface="Symbol" pitchFamily="18" charset="2"/>
              </a:rPr>
              <a:t>V</a:t>
            </a:r>
            <a:r>
              <a:rPr lang="en-US" sz="2400" dirty="0">
                <a:sym typeface="Symbol" pitchFamily="18" charset="2"/>
              </a:rPr>
              <a:t> on the interval 0  </a:t>
            </a:r>
            <a:r>
              <a:rPr lang="en-US" sz="2400" i="1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  .05.</a:t>
            </a:r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For what value of </a:t>
            </a:r>
            <a:r>
              <a:rPr lang="en-US" sz="2400" i="1" dirty="0">
                <a:sym typeface="Symbol" pitchFamily="18" charset="2"/>
              </a:rPr>
              <a:t></a:t>
            </a:r>
            <a:r>
              <a:rPr lang="en-US" sz="2400" dirty="0">
                <a:sym typeface="Symbol" pitchFamily="18" charset="2"/>
              </a:rPr>
              <a:t> will the graph of </a:t>
            </a:r>
            <a:r>
              <a:rPr lang="en-US" sz="2400" i="1" dirty="0">
                <a:sym typeface="Symbol" pitchFamily="18" charset="2"/>
              </a:rPr>
              <a:t>V</a:t>
            </a:r>
            <a:r>
              <a:rPr lang="en-US" sz="2400" dirty="0">
                <a:sym typeface="Symbol" pitchFamily="18" charset="2"/>
              </a:rPr>
              <a:t> = 163cos(</a:t>
            </a:r>
            <a:r>
              <a:rPr lang="en-US" sz="2400" i="1" dirty="0">
                <a:sym typeface="Symbol" pitchFamily="18" charset="2"/>
              </a:rPr>
              <a:t>t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dirty="0">
                <a:sym typeface="Symbol" pitchFamily="18" charset="2"/>
              </a:rPr>
              <a:t></a:t>
            </a:r>
            <a:r>
              <a:rPr lang="en-US" sz="2400" dirty="0">
                <a:sym typeface="Symbol" pitchFamily="18" charset="2"/>
              </a:rPr>
              <a:t>) be the same as the graph of </a:t>
            </a:r>
            <a:r>
              <a:rPr lang="en-US" sz="2400" i="1" dirty="0"/>
              <a:t>V</a:t>
            </a:r>
            <a:r>
              <a:rPr lang="en-US" sz="2400" dirty="0"/>
              <a:t> = 163 sin </a:t>
            </a:r>
            <a:r>
              <a:rPr lang="en-US" sz="2400" i="1" dirty="0">
                <a:sym typeface="Symbol" pitchFamily="18" charset="2"/>
              </a:rPr>
              <a:t>t</a:t>
            </a:r>
            <a:r>
              <a:rPr lang="en-US" sz="2400" dirty="0">
                <a:sym typeface="Symbol" pitchFamily="18" charset="2"/>
              </a:rPr>
              <a:t>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71" name="Line 11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96973" name="Rectangle 1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96974" name="Line 14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100013"/>
            <a:ext cx="8470900" cy="6619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Applying the Cosine Difference </a:t>
            </a:r>
            <a:r>
              <a:rPr lang="en-US" sz="3200" dirty="0" smtClean="0"/>
              <a:t>Identity </a:t>
            </a:r>
            <a:r>
              <a:rPr lang="en-US" sz="3200" dirty="0"/>
              <a:t>to Voltage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534400" cy="5638800"/>
          </a:xfrm>
        </p:spPr>
        <p:txBody>
          <a:bodyPr/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b="1" dirty="0"/>
              <a:t>Solution</a:t>
            </a:r>
            <a:endParaRPr lang="en-US" sz="2400" dirty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400" dirty="0"/>
              <a:t>Since each cycle is 2</a:t>
            </a:r>
            <a:r>
              <a:rPr lang="en-US" sz="2400" dirty="0">
                <a:sym typeface="Symbol" pitchFamily="18" charset="2"/>
              </a:rPr>
              <a:t> radians, at 60 cycles per second, 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b="1" dirty="0"/>
              <a:t>	</a:t>
            </a:r>
            <a:r>
              <a:rPr lang="en-US" sz="2400" i="1" dirty="0">
                <a:sym typeface="Symbol" pitchFamily="18" charset="2"/>
              </a:rPr>
              <a:t> = </a:t>
            </a:r>
            <a:r>
              <a:rPr lang="en-US" sz="2400" dirty="0">
                <a:sym typeface="Symbol" pitchFamily="18" charset="2"/>
              </a:rPr>
              <a:t>60(</a:t>
            </a:r>
            <a:r>
              <a:rPr lang="en-US" sz="2400" dirty="0"/>
              <a:t>2</a:t>
            </a:r>
            <a:r>
              <a:rPr lang="en-US" sz="2400" dirty="0">
                <a:sym typeface="Symbol" pitchFamily="18" charset="2"/>
              </a:rPr>
              <a:t>) = 1</a:t>
            </a:r>
            <a:r>
              <a:rPr lang="en-US" sz="2400" dirty="0"/>
              <a:t>20</a:t>
            </a:r>
            <a:r>
              <a:rPr lang="en-US" sz="2400" dirty="0">
                <a:sym typeface="Symbol" pitchFamily="18" charset="2"/>
              </a:rPr>
              <a:t> radians per second.</a:t>
            </a:r>
            <a:endParaRPr lang="en-US" sz="24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dirty="0"/>
              <a:t>(b)	</a:t>
            </a:r>
            <a:r>
              <a:rPr lang="en-US" sz="2400" i="1" dirty="0"/>
              <a:t>V</a:t>
            </a:r>
            <a:r>
              <a:rPr lang="en-US" sz="2400" dirty="0"/>
              <a:t> = 163 sin </a:t>
            </a:r>
            <a:r>
              <a:rPr lang="en-US" sz="2400" i="1" dirty="0">
                <a:sym typeface="Symbol" pitchFamily="18" charset="2"/>
              </a:rPr>
              <a:t>t </a:t>
            </a:r>
            <a:r>
              <a:rPr lang="en-US" sz="2400" dirty="0">
                <a:sym typeface="Symbol" pitchFamily="18" charset="2"/>
              </a:rPr>
              <a:t>= 163 sin 1</a:t>
            </a:r>
            <a:r>
              <a:rPr lang="en-US" sz="2400" dirty="0"/>
              <a:t>20</a:t>
            </a:r>
            <a:r>
              <a:rPr lang="en-US" sz="2400" dirty="0">
                <a:sym typeface="Symbol" pitchFamily="18" charset="2"/>
              </a:rPr>
              <a:t></a:t>
            </a:r>
            <a:r>
              <a:rPr lang="en-US" sz="2400" i="1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. 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	Because amplitude is 163, 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dirty="0">
                <a:sym typeface="Symbol" pitchFamily="18" charset="2"/>
              </a:rPr>
              <a:t>	choose 	</a:t>
            </a:r>
            <a:r>
              <a:rPr lang="en-US" sz="2400" dirty="0">
                <a:cs typeface="Times New Roman" pitchFamily="18" charset="0"/>
              </a:rPr>
              <a:t>–200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 </a:t>
            </a:r>
            <a:r>
              <a:rPr lang="en-US" sz="2400" i="1" dirty="0">
                <a:cs typeface="Times New Roman" pitchFamily="18" charset="0"/>
                <a:sym typeface="Symbol" pitchFamily="18" charset="2"/>
              </a:rPr>
              <a:t>V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  200 for the 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dirty="0">
                <a:cs typeface="Times New Roman" pitchFamily="18" charset="0"/>
                <a:sym typeface="Symbol" pitchFamily="18" charset="2"/>
              </a:rPr>
              <a:t>	range.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400" dirty="0">
              <a:cs typeface="Times New Roman" pitchFamily="18" charset="0"/>
              <a:sym typeface="Symbol" pitchFamily="18" charset="2"/>
            </a:endParaRP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400" dirty="0">
              <a:cs typeface="Times New Roman" pitchFamily="18" charset="0"/>
              <a:sym typeface="Symbol" pitchFamily="18" charset="2"/>
            </a:endParaRP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400" dirty="0">
              <a:cs typeface="Times New Roman" pitchFamily="18" charset="0"/>
              <a:sym typeface="Symbol" pitchFamily="18" charset="2"/>
            </a:endParaRP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dirty="0">
                <a:cs typeface="Times New Roman" pitchFamily="18" charset="0"/>
                <a:sym typeface="Symbol" pitchFamily="18" charset="2"/>
              </a:rPr>
              <a:t>(c)	</a:t>
            </a:r>
          </a:p>
        </p:txBody>
      </p:sp>
      <p:graphicFrame>
        <p:nvGraphicFramePr>
          <p:cNvPr id="429056" name="Object 1024"/>
          <p:cNvGraphicFramePr>
            <a:graphicFrameLocks noChangeAspect="1"/>
          </p:cNvGraphicFramePr>
          <p:nvPr/>
        </p:nvGraphicFramePr>
        <p:xfrm>
          <a:off x="1316038" y="5595938"/>
          <a:ext cx="5702300" cy="596900"/>
        </p:xfrm>
        <a:graphic>
          <a:graphicData uri="http://schemas.openxmlformats.org/presentationml/2006/ole">
            <p:oleObj spid="_x0000_s11266" name="Equation" r:id="rId5" imgW="5702040" imgH="596880" progId="Equation.3">
              <p:embed/>
            </p:oleObj>
          </a:graphicData>
        </a:graphic>
      </p:graphicFrame>
      <p:pic>
        <p:nvPicPr>
          <p:cNvPr id="296967" name="Picture 7" descr="09_0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2133600"/>
            <a:ext cx="3321050" cy="2955925"/>
          </a:xfrm>
          <a:prstGeom prst="rect">
            <a:avLst/>
          </a:prstGeom>
          <a:noFill/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6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6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6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9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45770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45772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45773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pic>
        <p:nvPicPr>
          <p:cNvPr id="245766" name="Picture 6" descr="09_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962400"/>
            <a:ext cx="4354637" cy="2895600"/>
          </a:xfrm>
          <a:prstGeom prst="rect">
            <a:avLst/>
          </a:prstGeom>
          <a:noFill/>
        </p:spPr>
      </p:pic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Sum and Difference Identities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5943600"/>
          </a:xfrm>
        </p:spPr>
        <p:txBody>
          <a:bodyPr/>
          <a:lstStyle/>
          <a:p>
            <a:pPr defTabSz="339725">
              <a:buNone/>
              <a:tabLst>
                <a:tab pos="1544638" algn="l"/>
              </a:tabLst>
            </a:pPr>
            <a:r>
              <a:rPr lang="en-US" sz="2800" dirty="0"/>
              <a:t>Derive the identity for </a:t>
            </a:r>
            <a:r>
              <a:rPr lang="en-US" sz="2800" dirty="0" err="1"/>
              <a:t>cos</a:t>
            </a:r>
            <a:r>
              <a:rPr lang="en-US" sz="2800" dirty="0"/>
              <a:t>(</a:t>
            </a:r>
            <a:r>
              <a:rPr lang="en-US" sz="2800" i="1" dirty="0"/>
              <a:t>A</a:t>
            </a:r>
            <a:r>
              <a:rPr lang="en-US" sz="2800" dirty="0"/>
              <a:t> – </a:t>
            </a:r>
            <a:r>
              <a:rPr lang="en-US" sz="2800" i="1" dirty="0"/>
              <a:t>B</a:t>
            </a:r>
            <a:r>
              <a:rPr lang="en-US" sz="2800" dirty="0"/>
              <a:t>). </a:t>
            </a:r>
            <a:endParaRPr lang="en-US" sz="2800" dirty="0" smtClean="0"/>
          </a:p>
          <a:p>
            <a:pPr defTabSz="339725">
              <a:buNone/>
              <a:tabLst>
                <a:tab pos="1544638" algn="l"/>
              </a:tabLst>
            </a:pPr>
            <a:r>
              <a:rPr lang="en-US" sz="2800" dirty="0" smtClean="0"/>
              <a:t>Let </a:t>
            </a:r>
            <a:r>
              <a:rPr lang="en-US" sz="2800" dirty="0"/>
              <a:t>angles </a:t>
            </a:r>
            <a:r>
              <a:rPr lang="en-US" sz="2800" i="1" dirty="0"/>
              <a:t>A</a:t>
            </a:r>
            <a:r>
              <a:rPr lang="en-US" sz="2800" dirty="0"/>
              <a:t> and </a:t>
            </a:r>
            <a:r>
              <a:rPr lang="en-US" sz="2800" i="1" dirty="0"/>
              <a:t>B</a:t>
            </a:r>
            <a:r>
              <a:rPr lang="en-US" sz="2800" dirty="0"/>
              <a:t> be angles in standard position on a unit circle with </a:t>
            </a:r>
            <a:r>
              <a:rPr lang="en-US" sz="2800" i="1" dirty="0"/>
              <a:t>B</a:t>
            </a:r>
            <a:r>
              <a:rPr lang="en-US" sz="2800" dirty="0"/>
              <a:t> &lt; </a:t>
            </a:r>
            <a:r>
              <a:rPr lang="en-US" sz="2800" i="1" dirty="0" smtClean="0"/>
              <a:t>A</a:t>
            </a:r>
            <a:r>
              <a:rPr lang="en-US" sz="2800" dirty="0" smtClean="0"/>
              <a:t>.</a:t>
            </a:r>
          </a:p>
          <a:p>
            <a:pPr defTabSz="339725">
              <a:buNone/>
              <a:tabLst>
                <a:tab pos="1544638" algn="l"/>
              </a:tabLst>
            </a:pPr>
            <a:r>
              <a:rPr lang="en-US" sz="2800" i="1" dirty="0" smtClean="0"/>
              <a:t>Let S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i="1" dirty="0"/>
              <a:t>Q</a:t>
            </a:r>
            <a:r>
              <a:rPr lang="en-US" sz="2800" dirty="0"/>
              <a:t> be the points on the terminal sides of angels </a:t>
            </a:r>
            <a:r>
              <a:rPr lang="en-US" sz="2800" i="1" dirty="0"/>
              <a:t>A</a:t>
            </a:r>
            <a:r>
              <a:rPr lang="en-US" sz="2800" dirty="0"/>
              <a:t> and </a:t>
            </a:r>
            <a:r>
              <a:rPr lang="en-US" sz="2800" i="1" dirty="0"/>
              <a:t>B</a:t>
            </a:r>
            <a:r>
              <a:rPr lang="en-US" sz="2800" dirty="0"/>
              <a:t>, respectively. </a:t>
            </a:r>
          </a:p>
        </p:txBody>
      </p:sp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4368800" y="2895600"/>
            <a:ext cx="47752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/>
              <a:t>Q</a:t>
            </a:r>
            <a:r>
              <a:rPr lang="en-US" sz="2800" dirty="0"/>
              <a:t> has coordinates (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, sin </a:t>
            </a:r>
            <a:r>
              <a:rPr lang="en-US" sz="2800" i="1" dirty="0"/>
              <a:t>B</a:t>
            </a:r>
            <a:r>
              <a:rPr lang="en-US" sz="2800" dirty="0"/>
              <a:t>).</a:t>
            </a:r>
          </a:p>
          <a:p>
            <a:pPr>
              <a:spcBef>
                <a:spcPct val="50000"/>
              </a:spcBef>
            </a:pPr>
            <a:r>
              <a:rPr lang="en-US" sz="2800" i="1" dirty="0"/>
              <a:t>S</a:t>
            </a:r>
            <a:r>
              <a:rPr lang="en-US" sz="2800" dirty="0"/>
              <a:t> has coordinates (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, sin </a:t>
            </a:r>
            <a:r>
              <a:rPr lang="en-US" sz="2800" i="1" dirty="0"/>
              <a:t>A</a:t>
            </a:r>
            <a:r>
              <a:rPr lang="en-US" sz="2800" dirty="0"/>
              <a:t>).</a:t>
            </a:r>
          </a:p>
          <a:p>
            <a:pPr>
              <a:spcBef>
                <a:spcPct val="50000"/>
              </a:spcBef>
            </a:pPr>
            <a:r>
              <a:rPr lang="en-US" sz="2800" i="1" dirty="0"/>
              <a:t>R</a:t>
            </a:r>
            <a:r>
              <a:rPr lang="en-US" sz="2800" dirty="0"/>
              <a:t> has coordinates (</a:t>
            </a:r>
            <a:r>
              <a:rPr lang="en-US" sz="2800" dirty="0" err="1"/>
              <a:t>cos</a:t>
            </a:r>
            <a:r>
              <a:rPr lang="en-US" sz="2800" dirty="0"/>
              <a:t> (</a:t>
            </a:r>
            <a:r>
              <a:rPr lang="en-US" sz="2800" i="1" dirty="0"/>
              <a:t>A</a:t>
            </a:r>
            <a:r>
              <a:rPr lang="en-US" sz="2800" dirty="0"/>
              <a:t> – </a:t>
            </a:r>
            <a:r>
              <a:rPr lang="en-US" sz="2800" i="1" dirty="0"/>
              <a:t>B</a:t>
            </a:r>
            <a:r>
              <a:rPr lang="en-US" sz="2800" dirty="0"/>
              <a:t>), sin (</a:t>
            </a:r>
            <a:r>
              <a:rPr lang="en-US" sz="2800" i="1" dirty="0"/>
              <a:t>A</a:t>
            </a:r>
            <a:r>
              <a:rPr lang="en-US" sz="2800" dirty="0"/>
              <a:t> – </a:t>
            </a:r>
            <a:r>
              <a:rPr lang="en-US" sz="2800" i="1" dirty="0"/>
              <a:t>B</a:t>
            </a:r>
            <a:r>
              <a:rPr lang="en-US" sz="2800" dirty="0"/>
              <a:t>)).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Angle </a:t>
            </a:r>
            <a:r>
              <a:rPr lang="en-US" sz="2800" i="1" dirty="0"/>
              <a:t>SOQ</a:t>
            </a:r>
            <a:r>
              <a:rPr lang="en-US" sz="2800" dirty="0"/>
              <a:t> equals </a:t>
            </a:r>
            <a:r>
              <a:rPr lang="en-US" sz="2800" i="1" dirty="0"/>
              <a:t>A</a:t>
            </a:r>
            <a:r>
              <a:rPr lang="en-US" sz="2800" dirty="0"/>
              <a:t> – </a:t>
            </a:r>
            <a:r>
              <a:rPr lang="en-US" sz="2800" i="1" dirty="0"/>
              <a:t>B</a:t>
            </a:r>
            <a:r>
              <a:rPr lang="en-US" sz="2800" dirty="0"/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ym typeface="Symbol" pitchFamily="18" charset="2"/>
              </a:rPr>
              <a:t>Since </a:t>
            </a:r>
            <a:r>
              <a:rPr lang="en-US" sz="2800" i="1" dirty="0"/>
              <a:t>SOQ</a:t>
            </a:r>
            <a:r>
              <a:rPr lang="en-US" sz="2800" dirty="0"/>
              <a:t> = </a:t>
            </a:r>
            <a:r>
              <a:rPr lang="en-US" sz="2800" dirty="0">
                <a:sym typeface="Symbol" pitchFamily="18" charset="2"/>
              </a:rPr>
              <a:t></a:t>
            </a:r>
            <a:r>
              <a:rPr lang="en-US" sz="2800" i="1" dirty="0"/>
              <a:t>POR</a:t>
            </a:r>
            <a:r>
              <a:rPr lang="en-US" sz="2800" dirty="0"/>
              <a:t>, chords </a:t>
            </a:r>
            <a:r>
              <a:rPr lang="en-US" sz="2800" i="1" dirty="0"/>
              <a:t>PR</a:t>
            </a:r>
            <a:r>
              <a:rPr lang="en-US" sz="2800" dirty="0"/>
              <a:t> and </a:t>
            </a:r>
            <a:r>
              <a:rPr lang="en-US" sz="2800" i="1" dirty="0"/>
              <a:t>SQ</a:t>
            </a:r>
            <a:r>
              <a:rPr lang="en-US" sz="2800" dirty="0"/>
              <a:t> are equal. </a:t>
            </a:r>
          </a:p>
          <a:p>
            <a:pPr>
              <a:spcBef>
                <a:spcPct val="50000"/>
              </a:spcBef>
            </a:pP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5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57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57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4440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74443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 defTabSz="339725">
              <a:tabLst>
                <a:tab pos="1544638" algn="l"/>
              </a:tabLst>
            </a:pPr>
            <a:r>
              <a:rPr lang="en-US" sz="2800" dirty="0"/>
              <a:t>By the distance formula, chords </a:t>
            </a:r>
            <a:r>
              <a:rPr lang="en-US" sz="2800" i="1" dirty="0"/>
              <a:t>PR </a:t>
            </a:r>
            <a:r>
              <a:rPr lang="en-US" sz="2800" dirty="0"/>
              <a:t>= </a:t>
            </a:r>
            <a:r>
              <a:rPr lang="en-US" sz="2800" i="1" dirty="0"/>
              <a:t>SQ</a:t>
            </a:r>
            <a:r>
              <a:rPr lang="en-US" sz="2800" dirty="0"/>
              <a:t>,</a:t>
            </a:r>
          </a:p>
          <a:p>
            <a:pPr defTabSz="339725">
              <a:tabLst>
                <a:tab pos="1544638" algn="l"/>
              </a:tabLst>
            </a:pPr>
            <a:endParaRPr lang="en-US" sz="2800" dirty="0"/>
          </a:p>
          <a:p>
            <a:pPr defTabSz="339725">
              <a:tabLst>
                <a:tab pos="1544638" algn="l"/>
              </a:tabLst>
            </a:pPr>
            <a:endParaRPr lang="en-US" dirty="0"/>
          </a:p>
          <a:p>
            <a:pPr defTabSz="339725">
              <a:tabLst>
                <a:tab pos="1544638" algn="l"/>
              </a:tabLst>
            </a:pPr>
            <a:endParaRPr lang="en-US" dirty="0"/>
          </a:p>
          <a:p>
            <a:pPr defTabSz="339725">
              <a:tabLst>
                <a:tab pos="1544638" algn="l"/>
              </a:tabLst>
            </a:pPr>
            <a:endParaRPr lang="en-US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dirty="0" smtClean="0"/>
              <a:t>Simplifying </a:t>
            </a:r>
            <a:r>
              <a:rPr lang="en-US" sz="2800" dirty="0"/>
              <a:t>this equation and using the </a:t>
            </a:r>
            <a:r>
              <a:rPr lang="en-US" sz="2800" dirty="0" smtClean="0"/>
              <a:t>identity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 smtClean="0"/>
              <a:t>sin</a:t>
            </a:r>
            <a:r>
              <a:rPr lang="en-US" sz="2800" dirty="0" smtClean="0">
                <a:cs typeface="Times New Roman" pitchFamily="18" charset="0"/>
              </a:rPr>
              <a:t>² </a:t>
            </a:r>
            <a:r>
              <a:rPr lang="en-US" sz="2800" i="1" dirty="0" smtClean="0"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+ cos² </a:t>
            </a:r>
            <a:r>
              <a:rPr lang="en-US" sz="2800" i="1" dirty="0" smtClean="0"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=1, we rewrote the equation as</a:t>
            </a:r>
            <a:endParaRPr lang="en-US" sz="1200" dirty="0" smtClean="0">
              <a:cs typeface="Times New Roman" pitchFamily="18" charset="0"/>
            </a:endParaRPr>
          </a:p>
          <a:p>
            <a:pPr algn="ctr" defTabSz="339725">
              <a:buFontTx/>
              <a:buNone/>
              <a:tabLst>
                <a:tab pos="1544638" algn="l"/>
              </a:tabLst>
            </a:pPr>
            <a:r>
              <a:rPr lang="en-US" sz="2800" b="1" dirty="0" err="1" smtClean="0"/>
              <a:t>cos</a:t>
            </a:r>
            <a:r>
              <a:rPr lang="en-US" sz="2800" b="1" dirty="0" smtClean="0"/>
              <a:t>(</a:t>
            </a:r>
            <a:r>
              <a:rPr lang="en-US" sz="2800" b="1" i="1" dirty="0" smtClean="0"/>
              <a:t>A</a:t>
            </a:r>
            <a:r>
              <a:rPr lang="en-US" sz="2800" b="1" dirty="0" smtClean="0"/>
              <a:t> </a:t>
            </a:r>
            <a:r>
              <a:rPr lang="en-US" sz="2800" b="1" dirty="0"/>
              <a:t>– </a:t>
            </a:r>
            <a:r>
              <a:rPr lang="en-US" sz="2800" b="1" i="1" dirty="0"/>
              <a:t>B</a:t>
            </a:r>
            <a:r>
              <a:rPr lang="en-US" sz="2800" b="1" dirty="0"/>
              <a:t>) = </a:t>
            </a:r>
            <a:r>
              <a:rPr lang="en-US" sz="2800" b="1" dirty="0" err="1"/>
              <a:t>cos</a:t>
            </a:r>
            <a:r>
              <a:rPr lang="en-US" sz="2800" b="1" dirty="0"/>
              <a:t> </a:t>
            </a:r>
            <a:r>
              <a:rPr lang="en-US" sz="2800" b="1" i="1" dirty="0"/>
              <a:t>A</a:t>
            </a:r>
            <a:r>
              <a:rPr lang="en-US" sz="2800" b="1" dirty="0"/>
              <a:t> </a:t>
            </a:r>
            <a:r>
              <a:rPr lang="en-US" sz="2800" b="1" dirty="0" err="1"/>
              <a:t>cos</a:t>
            </a:r>
            <a:r>
              <a:rPr lang="en-US" sz="2800" b="1" dirty="0"/>
              <a:t> </a:t>
            </a:r>
            <a:r>
              <a:rPr lang="en-US" sz="2800" b="1" i="1" dirty="0"/>
              <a:t>B</a:t>
            </a:r>
            <a:r>
              <a:rPr lang="en-US" sz="2800" b="1" dirty="0"/>
              <a:t> + sin </a:t>
            </a:r>
            <a:r>
              <a:rPr lang="en-US" sz="2800" b="1" i="1" dirty="0"/>
              <a:t>A</a:t>
            </a:r>
            <a:r>
              <a:rPr lang="en-US" sz="2800" b="1" dirty="0"/>
              <a:t> sin </a:t>
            </a:r>
            <a:r>
              <a:rPr lang="en-US" sz="2800" b="1" i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Sum and Difference Identities</a:t>
            </a:r>
          </a:p>
        </p:txBody>
      </p:sp>
      <p:graphicFrame>
        <p:nvGraphicFramePr>
          <p:cNvPr id="274436" name="Object 4"/>
          <p:cNvGraphicFramePr>
            <a:graphicFrameLocks noChangeAspect="1"/>
          </p:cNvGraphicFramePr>
          <p:nvPr/>
        </p:nvGraphicFramePr>
        <p:xfrm>
          <a:off x="3581400" y="1143000"/>
          <a:ext cx="5102087" cy="666750"/>
        </p:xfrm>
        <a:graphic>
          <a:graphicData uri="http://schemas.openxmlformats.org/presentationml/2006/ole">
            <p:oleObj spid="_x0000_s1026" name="Equation" r:id="rId5" imgW="2234880" imgH="29196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257300" y="2209800"/>
          <a:ext cx="7886700" cy="685800"/>
        </p:xfrm>
        <a:graphic>
          <a:graphicData uri="http://schemas.openxmlformats.org/presentationml/2006/ole">
            <p:oleObj spid="_x0000_s1027" name="Equation" r:id="rId6" imgW="3213000" imgH="27936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33400" y="3352800"/>
          <a:ext cx="8610600" cy="478631"/>
        </p:xfrm>
        <a:graphic>
          <a:graphicData uri="http://schemas.openxmlformats.org/presentationml/2006/ole">
            <p:oleObj spid="_x0000_s1028" name="Equation" r:id="rId7" imgW="5029200" imgH="27936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81226" y="3886200"/>
          <a:ext cx="8962774" cy="414337"/>
        </p:xfrm>
        <a:graphic>
          <a:graphicData uri="http://schemas.openxmlformats.org/presentationml/2006/ole">
            <p:oleObj spid="_x0000_s1029" name="Equation" r:id="rId8" imgW="4940280" imgH="2286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0" y="4343400"/>
          <a:ext cx="6612744" cy="434975"/>
        </p:xfrm>
        <a:graphic>
          <a:graphicData uri="http://schemas.openxmlformats.org/presentationml/2006/ole">
            <p:oleObj spid="_x0000_s1030" name="Equation" r:id="rId9" imgW="3085920" imgH="203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869950" y="4724400"/>
          <a:ext cx="4872038" cy="434975"/>
        </p:xfrm>
        <a:graphic>
          <a:graphicData uri="http://schemas.openxmlformats.org/presentationml/2006/ole">
            <p:oleObj spid="_x0000_s1031" name="Equation" r:id="rId10" imgW="2273040" imgH="203040" progId="Equation.3">
              <p:embed/>
            </p:oleObj>
          </a:graphicData>
        </a:graphic>
      </p:graphicFrame>
      <p:pic>
        <p:nvPicPr>
          <p:cNvPr id="11" name="Picture 6" descr="09_0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1066800"/>
            <a:ext cx="3505200" cy="2330770"/>
          </a:xfrm>
          <a:prstGeom prst="rect">
            <a:avLst/>
          </a:prstGeom>
          <a:noFill/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4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4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6490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76492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76493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 Sum and Difference Identities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5075237"/>
          </a:xfrm>
        </p:spPr>
        <p:txBody>
          <a:bodyPr/>
          <a:lstStyle/>
          <a:p>
            <a:pPr defTabSz="339725">
              <a:tabLst>
                <a:tab pos="1544638" algn="l"/>
              </a:tabLst>
            </a:pPr>
            <a:r>
              <a:rPr lang="en-US" sz="2800" dirty="0"/>
              <a:t>To find </a:t>
            </a:r>
            <a:r>
              <a:rPr lang="en-US" sz="2800" dirty="0" err="1"/>
              <a:t>cos</a:t>
            </a:r>
            <a:r>
              <a:rPr lang="en-US" sz="2800" dirty="0"/>
              <a:t>(</a:t>
            </a:r>
            <a:r>
              <a:rPr lang="en-US" sz="2800" i="1" dirty="0"/>
              <a:t>A</a:t>
            </a:r>
            <a:r>
              <a:rPr lang="en-US" sz="2800" dirty="0"/>
              <a:t> + </a:t>
            </a:r>
            <a:r>
              <a:rPr lang="en-US" sz="2800" i="1" dirty="0"/>
              <a:t>B</a:t>
            </a:r>
            <a:r>
              <a:rPr lang="en-US" sz="2800" dirty="0"/>
              <a:t>), rewrite </a:t>
            </a:r>
            <a:r>
              <a:rPr lang="en-US" sz="2800" i="1" dirty="0"/>
              <a:t>A</a:t>
            </a:r>
            <a:r>
              <a:rPr lang="en-US" sz="2800" dirty="0"/>
              <a:t> + </a:t>
            </a:r>
            <a:r>
              <a:rPr lang="en-US" sz="2800" i="1" dirty="0"/>
              <a:t>B </a:t>
            </a:r>
            <a:r>
              <a:rPr lang="en-US" sz="2800" dirty="0"/>
              <a:t>as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>
                <a:cs typeface="Times New Roman" pitchFamily="18" charset="0"/>
              </a:rPr>
              <a:t>– (–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) and use the identity for </a:t>
            </a:r>
            <a:r>
              <a:rPr lang="en-US" sz="2800" dirty="0" err="1"/>
              <a:t>cos</a:t>
            </a:r>
            <a:r>
              <a:rPr lang="en-US" sz="2800" dirty="0"/>
              <a:t> (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>
                <a:cs typeface="Times New Roman" pitchFamily="18" charset="0"/>
              </a:rPr>
              <a:t>–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).</a:t>
            </a:r>
          </a:p>
        </p:txBody>
      </p:sp>
      <p:graphicFrame>
        <p:nvGraphicFramePr>
          <p:cNvPr id="419840" name="Object 1024"/>
          <p:cNvGraphicFramePr>
            <a:graphicFrameLocks noChangeAspect="1"/>
          </p:cNvGraphicFramePr>
          <p:nvPr/>
        </p:nvGraphicFramePr>
        <p:xfrm>
          <a:off x="1066800" y="1600200"/>
          <a:ext cx="5067300" cy="609600"/>
        </p:xfrm>
        <a:graphic>
          <a:graphicData uri="http://schemas.openxmlformats.org/presentationml/2006/ole">
            <p:oleObj spid="_x0000_s2050" name="Equation" r:id="rId5" imgW="1688760" imgH="203040" progId="Equation.3">
              <p:embed/>
            </p:oleObj>
          </a:graphicData>
        </a:graphic>
      </p:graphicFrame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768350" y="4703763"/>
            <a:ext cx="7662863" cy="1682750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Cosine of a Sum Or Difference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cos(</a:t>
            </a:r>
            <a:r>
              <a:rPr lang="en-US" sz="2800" i="1">
                <a:solidFill>
                  <a:schemeClr val="tx1"/>
                </a:solidFill>
              </a:rPr>
              <a:t>A</a:t>
            </a:r>
            <a:r>
              <a:rPr lang="en-US" sz="2800">
                <a:solidFill>
                  <a:schemeClr val="tx1"/>
                </a:solidFill>
              </a:rPr>
              <a:t> – </a:t>
            </a:r>
            <a:r>
              <a:rPr lang="en-US" sz="2800" i="1">
                <a:solidFill>
                  <a:schemeClr val="tx1"/>
                </a:solidFill>
              </a:rPr>
              <a:t>B</a:t>
            </a:r>
            <a:r>
              <a:rPr lang="en-US" sz="2800">
                <a:solidFill>
                  <a:schemeClr val="tx1"/>
                </a:solidFill>
              </a:rPr>
              <a:t>) = cos </a:t>
            </a:r>
            <a:r>
              <a:rPr lang="en-US" sz="2800" i="1">
                <a:solidFill>
                  <a:schemeClr val="tx1"/>
                </a:solidFill>
              </a:rPr>
              <a:t>A</a:t>
            </a:r>
            <a:r>
              <a:rPr lang="en-US" sz="2800">
                <a:solidFill>
                  <a:schemeClr val="tx1"/>
                </a:solidFill>
              </a:rPr>
              <a:t> cos </a:t>
            </a:r>
            <a:r>
              <a:rPr lang="en-US" sz="2800" i="1">
                <a:solidFill>
                  <a:schemeClr val="tx1"/>
                </a:solidFill>
              </a:rPr>
              <a:t>B</a:t>
            </a:r>
            <a:r>
              <a:rPr lang="en-US" sz="2800">
                <a:solidFill>
                  <a:schemeClr val="tx1"/>
                </a:solidFill>
              </a:rPr>
              <a:t> + sin </a:t>
            </a:r>
            <a:r>
              <a:rPr lang="en-US" sz="2800" i="1">
                <a:solidFill>
                  <a:schemeClr val="tx1"/>
                </a:solidFill>
              </a:rPr>
              <a:t>A</a:t>
            </a:r>
            <a:r>
              <a:rPr lang="en-US" sz="2800">
                <a:solidFill>
                  <a:schemeClr val="tx1"/>
                </a:solidFill>
              </a:rPr>
              <a:t> sin </a:t>
            </a:r>
            <a:r>
              <a:rPr lang="en-US" sz="2800" i="1">
                <a:solidFill>
                  <a:schemeClr val="tx1"/>
                </a:solidFill>
              </a:rPr>
              <a:t>B</a:t>
            </a:r>
          </a:p>
          <a:p>
            <a:pPr algn="ctr"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</a:rPr>
              <a:t>cos(</a:t>
            </a:r>
            <a:r>
              <a:rPr lang="en-US" sz="2800" i="1">
                <a:solidFill>
                  <a:schemeClr val="tx1"/>
                </a:solidFill>
              </a:rPr>
              <a:t>A</a:t>
            </a:r>
            <a:r>
              <a:rPr lang="en-US" sz="2800">
                <a:solidFill>
                  <a:schemeClr val="tx1"/>
                </a:solidFill>
              </a:rPr>
              <a:t> + </a:t>
            </a:r>
            <a:r>
              <a:rPr lang="en-US" sz="2800" i="1">
                <a:solidFill>
                  <a:schemeClr val="tx1"/>
                </a:solidFill>
              </a:rPr>
              <a:t>B</a:t>
            </a:r>
            <a:r>
              <a:rPr lang="en-US" sz="2800">
                <a:solidFill>
                  <a:schemeClr val="tx1"/>
                </a:solidFill>
              </a:rPr>
              <a:t>) = cos </a:t>
            </a:r>
            <a:r>
              <a:rPr lang="en-US" sz="2800" i="1">
                <a:solidFill>
                  <a:schemeClr val="tx1"/>
                </a:solidFill>
              </a:rPr>
              <a:t>A</a:t>
            </a:r>
            <a:r>
              <a:rPr lang="en-US" sz="2800">
                <a:solidFill>
                  <a:schemeClr val="tx1"/>
                </a:solidFill>
              </a:rPr>
              <a:t> cos </a:t>
            </a:r>
            <a:r>
              <a:rPr lang="en-US" sz="2800" i="1">
                <a:solidFill>
                  <a:schemeClr val="tx1"/>
                </a:solidFill>
              </a:rPr>
              <a:t>B</a:t>
            </a:r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en-US" sz="2800">
                <a:solidFill>
                  <a:schemeClr val="tx1"/>
                </a:solidFill>
              </a:rPr>
              <a:t> sin </a:t>
            </a:r>
            <a:r>
              <a:rPr lang="en-US" sz="2800" i="1">
                <a:solidFill>
                  <a:schemeClr val="tx1"/>
                </a:solidFill>
              </a:rPr>
              <a:t>A</a:t>
            </a:r>
            <a:r>
              <a:rPr lang="en-US" sz="2800">
                <a:solidFill>
                  <a:schemeClr val="tx1"/>
                </a:solidFill>
              </a:rPr>
              <a:t> sin </a:t>
            </a:r>
            <a:r>
              <a:rPr lang="en-US" sz="2800" i="1">
                <a:solidFill>
                  <a:schemeClr val="tx1"/>
                </a:solidFill>
              </a:rPr>
              <a:t>B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048000" y="2286000"/>
          <a:ext cx="5791200" cy="609600"/>
        </p:xfrm>
        <a:graphic>
          <a:graphicData uri="http://schemas.openxmlformats.org/presentationml/2006/ole">
            <p:oleObj spid="_x0000_s2051" name="Equation" r:id="rId6" imgW="1930320" imgH="2030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048000" y="3048000"/>
          <a:ext cx="5372100" cy="609600"/>
        </p:xfrm>
        <a:graphic>
          <a:graphicData uri="http://schemas.openxmlformats.org/presentationml/2006/ole">
            <p:oleObj spid="_x0000_s2052" name="Equation" r:id="rId7" imgW="1790640" imgH="2030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048000" y="3733800"/>
          <a:ext cx="4762500" cy="533400"/>
        </p:xfrm>
        <a:graphic>
          <a:graphicData uri="http://schemas.openxmlformats.org/presentationml/2006/ole">
            <p:oleObj spid="_x0000_s2053" name="Equation" r:id="rId8" imgW="15872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8539" name="Line 11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78541" name="Rectangle 1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78542" name="Line 14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Finding Exact Cosine Values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6172200"/>
          </a:xfrm>
        </p:spPr>
        <p:txBody>
          <a:bodyPr/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</a:t>
            </a:r>
            <a:r>
              <a:rPr lang="en-US" sz="2400" dirty="0"/>
              <a:t>	Find the exact value of the following.</a:t>
            </a:r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400" dirty="0" err="1"/>
              <a:t>cos</a:t>
            </a:r>
            <a:r>
              <a:rPr lang="en-US" sz="2400" dirty="0"/>
              <a:t> 15</a:t>
            </a:r>
            <a:r>
              <a:rPr lang="en-US" sz="2400" dirty="0">
                <a:cs typeface="Times New Roman" pitchFamily="18" charset="0"/>
              </a:rPr>
              <a:t>°</a:t>
            </a:r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endParaRPr lang="en-US" sz="2400" b="1" dirty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endParaRPr lang="en-US" sz="2400" b="1" dirty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endParaRPr lang="en-US" sz="2400" b="1" dirty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endParaRPr lang="en-US" sz="2400" b="1" dirty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endParaRPr lang="en-US" sz="1000" b="1" dirty="0" smtClean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endParaRPr lang="en-US" sz="1000" b="1" dirty="0" smtClean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endParaRPr lang="en-US" sz="1000" b="1" dirty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400" dirty="0" smtClean="0"/>
              <a:t> </a:t>
            </a:r>
            <a:endParaRPr lang="en-US" sz="24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400" dirty="0"/>
          </a:p>
        </p:txBody>
      </p:sp>
      <p:graphicFrame>
        <p:nvGraphicFramePr>
          <p:cNvPr id="420864" name="Object 1024"/>
          <p:cNvGraphicFramePr>
            <a:graphicFrameLocks noChangeAspect="1"/>
          </p:cNvGraphicFramePr>
          <p:nvPr/>
        </p:nvGraphicFramePr>
        <p:xfrm>
          <a:off x="914400" y="3733800"/>
          <a:ext cx="1095375" cy="811212"/>
        </p:xfrm>
        <a:graphic>
          <a:graphicData uri="http://schemas.openxmlformats.org/presentationml/2006/ole">
            <p:oleObj spid="_x0000_s3074" name="Equation" r:id="rId5" imgW="583920" imgH="43164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81000" y="1600200"/>
          <a:ext cx="3314700" cy="457200"/>
        </p:xfrm>
        <a:graphic>
          <a:graphicData uri="http://schemas.openxmlformats.org/presentationml/2006/ole">
            <p:oleObj spid="_x0000_s3077" name="Equation" r:id="rId6" imgW="1473120" imgH="20304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81000" y="2209800"/>
          <a:ext cx="4543425" cy="400050"/>
        </p:xfrm>
        <a:graphic>
          <a:graphicData uri="http://schemas.openxmlformats.org/presentationml/2006/ole">
            <p:oleObj spid="_x0000_s3078" name="Equation" r:id="rId7" imgW="2019240" imgH="17748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381000" y="2590800"/>
          <a:ext cx="2686050" cy="971550"/>
        </p:xfrm>
        <a:graphic>
          <a:graphicData uri="http://schemas.openxmlformats.org/presentationml/2006/ole">
            <p:oleObj spid="_x0000_s3079" name="Equation" r:id="rId8" imgW="1193760" imgH="43164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3200400" y="2590800"/>
          <a:ext cx="1600200" cy="971550"/>
        </p:xfrm>
        <a:graphic>
          <a:graphicData uri="http://schemas.openxmlformats.org/presentationml/2006/ole">
            <p:oleObj spid="_x0000_s3080" name="Equation" r:id="rId9" imgW="711000" imgH="43164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057400" y="3733800"/>
          <a:ext cx="1955800" cy="811212"/>
        </p:xfrm>
        <a:graphic>
          <a:graphicData uri="http://schemas.openxmlformats.org/presentationml/2006/ole">
            <p:oleObj spid="_x0000_s3081" name="Equation" r:id="rId10" imgW="1041120" imgH="431640" progId="Equation.3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2057400" y="4724400"/>
          <a:ext cx="1692275" cy="811212"/>
        </p:xfrm>
        <a:graphic>
          <a:graphicData uri="http://schemas.openxmlformats.org/presentationml/2006/ole">
            <p:oleObj spid="_x0000_s3082" name="Equation" r:id="rId11" imgW="901440" imgH="431640" progId="Equation.3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2057400" y="5715000"/>
          <a:ext cx="3146425" cy="739775"/>
        </p:xfrm>
        <a:graphic>
          <a:graphicData uri="http://schemas.openxmlformats.org/presentationml/2006/ole">
            <p:oleObj spid="_x0000_s3084" name="Equation" r:id="rId12" imgW="1676160" imgH="393480" progId="Equation.3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6400800" y="3810000"/>
          <a:ext cx="2239962" cy="811213"/>
        </p:xfrm>
        <a:graphic>
          <a:graphicData uri="http://schemas.openxmlformats.org/presentationml/2006/ole">
            <p:oleObj spid="_x0000_s3085" name="Equation" r:id="rId13" imgW="1193760" imgH="431640" progId="Equation.3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6477000" y="4876800"/>
          <a:ext cx="1335087" cy="811213"/>
        </p:xfrm>
        <a:graphic>
          <a:graphicData uri="http://schemas.openxmlformats.org/presentationml/2006/ole">
            <p:oleObj spid="_x0000_s3086" name="Equation" r:id="rId14" imgW="711000" imgH="4316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80586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80588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80589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Sine of a Sum or Difference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5791200"/>
          </a:xfrm>
        </p:spPr>
        <p:txBody>
          <a:bodyPr>
            <a:normAutofit/>
          </a:bodyPr>
          <a:lstStyle/>
          <a:p>
            <a:pPr defTabSz="339725">
              <a:buNone/>
              <a:tabLst>
                <a:tab pos="1544638" algn="l"/>
              </a:tabLst>
            </a:pPr>
            <a:r>
              <a:rPr lang="en-US" sz="2800" dirty="0"/>
              <a:t>Using the </a:t>
            </a:r>
            <a:r>
              <a:rPr lang="en-US" sz="2800" dirty="0" err="1"/>
              <a:t>cofunction</a:t>
            </a:r>
            <a:r>
              <a:rPr lang="en-US" sz="2800" dirty="0"/>
              <a:t> relationship and letting 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  </a:t>
            </a:r>
            <a:r>
              <a:rPr lang="en-US" sz="2800" dirty="0">
                <a:sym typeface="Symbol" pitchFamily="18" charset="2"/>
              </a:rPr>
              <a:t>= </a:t>
            </a:r>
            <a:r>
              <a:rPr lang="en-US" sz="2800" i="1" dirty="0">
                <a:sym typeface="Symbol" pitchFamily="18" charset="2"/>
              </a:rPr>
              <a:t>A</a:t>
            </a:r>
            <a:r>
              <a:rPr lang="en-US" sz="2800" dirty="0">
                <a:sym typeface="Symbol" pitchFamily="18" charset="2"/>
              </a:rPr>
              <a:t> + </a:t>
            </a:r>
            <a:r>
              <a:rPr lang="en-US" sz="2800" i="1" dirty="0">
                <a:sym typeface="Symbol" pitchFamily="18" charset="2"/>
              </a:rPr>
              <a:t>B</a:t>
            </a:r>
            <a:r>
              <a:rPr lang="en-US" sz="2800" dirty="0" smtClean="0">
                <a:sym typeface="Symbol" pitchFamily="18" charset="2"/>
              </a:rPr>
              <a:t>, we can obtain the: </a:t>
            </a:r>
            <a:endParaRPr lang="en-US" sz="28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sym typeface="Symbol" pitchFamily="18" charset="2"/>
            </a:endParaRPr>
          </a:p>
          <a:p>
            <a:pPr defTabSz="339725">
              <a:spcBef>
                <a:spcPct val="0"/>
              </a:spcBef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spcBef>
                <a:spcPct val="0"/>
              </a:spcBef>
              <a:buNone/>
              <a:tabLst>
                <a:tab pos="1544638" algn="l"/>
              </a:tabLst>
            </a:pPr>
            <a:endParaRPr lang="en-US" sz="2800" dirty="0" smtClean="0"/>
          </a:p>
        </p:txBody>
      </p:sp>
      <p:graphicFrame>
        <p:nvGraphicFramePr>
          <p:cNvPr id="421888" name="Object 1024"/>
          <p:cNvGraphicFramePr>
            <a:graphicFrameLocks noChangeAspect="1"/>
          </p:cNvGraphicFramePr>
          <p:nvPr/>
        </p:nvGraphicFramePr>
        <p:xfrm>
          <a:off x="4476750" y="3219450"/>
          <a:ext cx="190500" cy="419100"/>
        </p:xfrm>
        <a:graphic>
          <a:graphicData uri="http://schemas.openxmlformats.org/presentationml/2006/ole">
            <p:oleObj spid="_x0000_s4098" name="Equation" r:id="rId5" imgW="190440" imgH="419040" progId="Equation.3">
              <p:embed/>
            </p:oleObj>
          </a:graphicData>
        </a:graphic>
      </p:graphicFrame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3400" y="2438400"/>
            <a:ext cx="8153400" cy="1815882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Sine of a Sum or Difference</a:t>
            </a:r>
          </a:p>
          <a:p>
            <a:pPr algn="ctr">
              <a:spcBef>
                <a:spcPct val="50000"/>
              </a:spcBef>
            </a:pPr>
            <a:r>
              <a:rPr lang="en-US" sz="2800" dirty="0"/>
              <a:t>sin(</a:t>
            </a:r>
            <a:r>
              <a:rPr lang="en-US" sz="2800" i="1" dirty="0"/>
              <a:t>A</a:t>
            </a:r>
            <a:r>
              <a:rPr lang="en-US" sz="2800" dirty="0"/>
              <a:t> + </a:t>
            </a:r>
            <a:r>
              <a:rPr lang="en-US" sz="2800" i="1" dirty="0"/>
              <a:t>B</a:t>
            </a:r>
            <a:r>
              <a:rPr lang="en-US" sz="2800" dirty="0"/>
              <a:t>) = sin </a:t>
            </a:r>
            <a:r>
              <a:rPr lang="en-US" sz="2800" i="1" dirty="0"/>
              <a:t>A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B +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A </a:t>
            </a:r>
            <a:r>
              <a:rPr lang="en-US" sz="2800" dirty="0"/>
              <a:t>sin </a:t>
            </a:r>
            <a:r>
              <a:rPr lang="en-US" sz="2800" i="1" dirty="0"/>
              <a:t>B</a:t>
            </a:r>
            <a:endParaRPr lang="en-US" sz="2800" dirty="0"/>
          </a:p>
          <a:p>
            <a:pPr algn="ctr">
              <a:spcBef>
                <a:spcPct val="50000"/>
              </a:spcBef>
            </a:pPr>
            <a:r>
              <a:rPr lang="en-US" sz="2800" dirty="0"/>
              <a:t>sin(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>
                <a:cs typeface="Times New Roman" pitchFamily="18" charset="0"/>
              </a:rPr>
              <a:t>–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) = sin </a:t>
            </a:r>
            <a:r>
              <a:rPr lang="en-US" sz="2800" i="1" dirty="0"/>
              <a:t>A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B </a:t>
            </a:r>
            <a:r>
              <a:rPr lang="en-US" sz="2800" i="1" dirty="0">
                <a:cs typeface="Times New Roman" pitchFamily="18" charset="0"/>
              </a:rPr>
              <a:t>–</a:t>
            </a:r>
            <a:r>
              <a:rPr lang="en-US" sz="2800" i="1" dirty="0"/>
              <a:t>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A </a:t>
            </a:r>
            <a:r>
              <a:rPr lang="en-US" sz="2800" dirty="0"/>
              <a:t>sin </a:t>
            </a:r>
            <a:r>
              <a:rPr lang="en-US" sz="2800" i="1" dirty="0"/>
              <a:t>B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84682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84684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84685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Tangent of a Sum or Difference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82000" cy="5075237"/>
          </a:xfrm>
        </p:spPr>
        <p:txBody>
          <a:bodyPr/>
          <a:lstStyle/>
          <a:p>
            <a:pPr defTabSz="339725">
              <a:tabLst>
                <a:tab pos="1544638" algn="l"/>
              </a:tabLst>
            </a:pPr>
            <a:r>
              <a:rPr lang="en-US" sz="2800" dirty="0"/>
              <a:t>Using the identities for sin(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+ </a:t>
            </a:r>
            <a:r>
              <a:rPr lang="en-US" sz="2800" i="1" dirty="0">
                <a:sym typeface="Symbol" pitchFamily="18" charset="2"/>
              </a:rPr>
              <a:t>B</a:t>
            </a:r>
            <a:r>
              <a:rPr lang="en-US" sz="2800" dirty="0">
                <a:sym typeface="Symbol" pitchFamily="18" charset="2"/>
              </a:rPr>
              <a:t>), </a:t>
            </a:r>
            <a:r>
              <a:rPr lang="en-US" sz="2800" dirty="0" err="1"/>
              <a:t>cos</a:t>
            </a:r>
            <a:r>
              <a:rPr lang="en-US" sz="2800" dirty="0"/>
              <a:t>(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+ </a:t>
            </a:r>
            <a:r>
              <a:rPr lang="en-US" sz="2800" i="1" dirty="0">
                <a:sym typeface="Symbol" pitchFamily="18" charset="2"/>
              </a:rPr>
              <a:t>B</a:t>
            </a:r>
            <a:r>
              <a:rPr lang="en-US" sz="2800" dirty="0">
                <a:sym typeface="Symbol" pitchFamily="18" charset="2"/>
              </a:rPr>
              <a:t>), and tan(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) = –tan </a:t>
            </a:r>
            <a:r>
              <a:rPr lang="en-US" sz="2800" i="1" dirty="0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2800" dirty="0">
                <a:sym typeface="Symbol" pitchFamily="18" charset="2"/>
              </a:rPr>
              <a:t>we can derive the identities for the tangent of a sum or difference.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711200" y="3094038"/>
            <a:ext cx="7924800" cy="3094037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Tangent of a Sum or Difference</a:t>
            </a:r>
          </a:p>
          <a:p>
            <a:pPr>
              <a:spcBef>
                <a:spcPct val="50000"/>
              </a:spcBef>
            </a:pPr>
            <a:endParaRPr lang="en-US" sz="2800" b="1"/>
          </a:p>
          <a:p>
            <a:pPr>
              <a:spcBef>
                <a:spcPct val="50000"/>
              </a:spcBef>
            </a:pPr>
            <a:endParaRPr lang="en-US" sz="2800" b="1"/>
          </a:p>
          <a:p>
            <a:pPr>
              <a:spcBef>
                <a:spcPct val="50000"/>
              </a:spcBef>
            </a:pPr>
            <a:endParaRPr lang="en-US" sz="2800" b="1"/>
          </a:p>
          <a:p>
            <a:pPr>
              <a:spcBef>
                <a:spcPct val="50000"/>
              </a:spcBef>
            </a:pPr>
            <a:endParaRPr lang="en-US" sz="2800" b="1"/>
          </a:p>
        </p:txBody>
      </p:sp>
      <p:graphicFrame>
        <p:nvGraphicFramePr>
          <p:cNvPr id="423936" name="Object 2048"/>
          <p:cNvGraphicFramePr>
            <a:graphicFrameLocks noChangeAspect="1"/>
          </p:cNvGraphicFramePr>
          <p:nvPr/>
        </p:nvGraphicFramePr>
        <p:xfrm>
          <a:off x="2636838" y="3733800"/>
          <a:ext cx="3860800" cy="2298700"/>
        </p:xfrm>
        <a:graphic>
          <a:graphicData uri="http://schemas.openxmlformats.org/presentationml/2006/ole">
            <p:oleObj spid="_x0000_s6146" name="Equation" r:id="rId5" imgW="3860640" imgH="22986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86729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86731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86732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0013"/>
            <a:ext cx="7453313" cy="100012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Example Using Sine and Tangent Sum 	or Difference Formulas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</a:t>
            </a:r>
            <a:r>
              <a:rPr lang="en-US" sz="2800" dirty="0"/>
              <a:t>	Find the exact value of the following.</a:t>
            </a:r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800" dirty="0"/>
              <a:t>sin 75</a:t>
            </a:r>
            <a:r>
              <a:rPr lang="en-US" sz="2800" dirty="0">
                <a:cs typeface="Times New Roman" pitchFamily="18" charset="0"/>
              </a:rPr>
              <a:t>°</a:t>
            </a:r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800" dirty="0"/>
              <a:t>tan </a:t>
            </a:r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r>
              <a:rPr lang="en-US" sz="2800" dirty="0"/>
              <a:t>sin 40</a:t>
            </a:r>
            <a:r>
              <a:rPr lang="en-US" sz="2800" dirty="0">
                <a:cs typeface="Times New Roman" pitchFamily="18" charset="0"/>
              </a:rPr>
              <a:t>° </a:t>
            </a:r>
            <a:r>
              <a:rPr lang="en-US" sz="2800" dirty="0" err="1">
                <a:cs typeface="Times New Roman" pitchFamily="18" charset="0"/>
              </a:rPr>
              <a:t>cos</a:t>
            </a:r>
            <a:r>
              <a:rPr lang="en-US" sz="2800" dirty="0">
                <a:cs typeface="Times New Roman" pitchFamily="18" charset="0"/>
              </a:rPr>
              <a:t> 160° – </a:t>
            </a:r>
            <a:r>
              <a:rPr lang="en-US" sz="2800" dirty="0" err="1">
                <a:cs typeface="Times New Roman" pitchFamily="18" charset="0"/>
              </a:rPr>
              <a:t>cos</a:t>
            </a:r>
            <a:r>
              <a:rPr lang="en-US" sz="2800" dirty="0">
                <a:cs typeface="Times New Roman" pitchFamily="18" charset="0"/>
              </a:rPr>
              <a:t> 40° sin 160°</a:t>
            </a:r>
            <a:endParaRPr lang="en-US" sz="2800" dirty="0"/>
          </a:p>
          <a:p>
            <a:pPr marL="609600" indent="-609600" defTabSz="339725">
              <a:buFontTx/>
              <a:buAutoNum type="alphaLcParenBoth"/>
              <a:tabLst>
                <a:tab pos="1544638" algn="l"/>
              </a:tabLst>
            </a:pP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Solution</a:t>
            </a: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dirty="0"/>
              <a:t>(a) </a:t>
            </a:r>
          </a:p>
        </p:txBody>
      </p:sp>
      <p:graphicFrame>
        <p:nvGraphicFramePr>
          <p:cNvPr id="424960" name="Object 1024"/>
          <p:cNvGraphicFramePr>
            <a:graphicFrameLocks noChangeAspect="1"/>
          </p:cNvGraphicFramePr>
          <p:nvPr/>
        </p:nvGraphicFramePr>
        <p:xfrm>
          <a:off x="1835150" y="2259013"/>
          <a:ext cx="419100" cy="596900"/>
        </p:xfrm>
        <a:graphic>
          <a:graphicData uri="http://schemas.openxmlformats.org/presentationml/2006/ole">
            <p:oleObj spid="_x0000_s7170" name="Equation" r:id="rId5" imgW="419040" imgH="59688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066800" y="4267200"/>
          <a:ext cx="1200943" cy="565151"/>
        </p:xfrm>
        <a:graphic>
          <a:graphicData uri="http://schemas.openxmlformats.org/presentationml/2006/ole">
            <p:oleObj spid="_x0000_s7172" name="Equation" r:id="rId6" imgW="431640" imgH="20304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2286000" y="4267200"/>
          <a:ext cx="2752725" cy="636588"/>
        </p:xfrm>
        <a:graphic>
          <a:graphicData uri="http://schemas.openxmlformats.org/presentationml/2006/ole">
            <p:oleObj spid="_x0000_s7173" name="Equation" r:id="rId7" imgW="990360" imgH="228600" progId="Equation.3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2286000" y="4800600"/>
          <a:ext cx="5541963" cy="565150"/>
        </p:xfrm>
        <a:graphic>
          <a:graphicData uri="http://schemas.openxmlformats.org/presentationml/2006/ole">
            <p:oleObj spid="_x0000_s7174" name="Equation" r:id="rId8" imgW="1993680" imgH="20304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362200" y="5334000"/>
          <a:ext cx="3317875" cy="1201738"/>
        </p:xfrm>
        <a:graphic>
          <a:graphicData uri="http://schemas.openxmlformats.org/presentationml/2006/ole">
            <p:oleObj spid="_x0000_s7175" name="Equation" r:id="rId9" imgW="1193760" imgH="431640" progId="Equation.3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5791200" y="5334000"/>
          <a:ext cx="1976438" cy="1201738"/>
        </p:xfrm>
        <a:graphic>
          <a:graphicData uri="http://schemas.openxmlformats.org/presentationml/2006/ole">
            <p:oleObj spid="_x0000_s7176" name="Equation" r:id="rId10" imgW="711000" imgH="4316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88778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88780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88781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0013"/>
            <a:ext cx="8686800" cy="100012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11.2</a:t>
            </a:r>
            <a:r>
              <a:rPr lang="en-US" sz="3200" dirty="0"/>
              <a:t>	Example Using Sine and Tangent Sum </a:t>
            </a:r>
            <a:r>
              <a:rPr lang="en-US" sz="3200" dirty="0" smtClean="0"/>
              <a:t>or Difference </a:t>
            </a:r>
            <a:r>
              <a:rPr lang="en-US" sz="3200" dirty="0"/>
              <a:t>Formulas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10563" cy="5075237"/>
          </a:xfrm>
        </p:spPr>
        <p:txBody>
          <a:bodyPr/>
          <a:lstStyle/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dirty="0" smtClean="0"/>
              <a:t>(</a:t>
            </a:r>
            <a:r>
              <a:rPr lang="en-US" sz="2800" dirty="0"/>
              <a:t>b)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dirty="0" smtClean="0"/>
              <a:t>(c) sin 40</a:t>
            </a:r>
            <a:r>
              <a:rPr lang="en-US" sz="2800" dirty="0" smtClean="0">
                <a:cs typeface="Times New Roman" pitchFamily="18" charset="0"/>
              </a:rPr>
              <a:t>° </a:t>
            </a:r>
            <a:r>
              <a:rPr lang="en-US" sz="2800" dirty="0" err="1" smtClean="0">
                <a:cs typeface="Times New Roman" pitchFamily="18" charset="0"/>
              </a:rPr>
              <a:t>cos</a:t>
            </a:r>
            <a:r>
              <a:rPr lang="en-US" sz="2800" dirty="0" smtClean="0">
                <a:cs typeface="Times New Roman" pitchFamily="18" charset="0"/>
              </a:rPr>
              <a:t> 160° – </a:t>
            </a:r>
            <a:r>
              <a:rPr lang="en-US" sz="2800" dirty="0" err="1" smtClean="0">
                <a:cs typeface="Times New Roman" pitchFamily="18" charset="0"/>
              </a:rPr>
              <a:t>cos</a:t>
            </a:r>
            <a:r>
              <a:rPr lang="en-US" sz="2800" dirty="0" smtClean="0">
                <a:cs typeface="Times New Roman" pitchFamily="18" charset="0"/>
              </a:rPr>
              <a:t> 40° sin 160°</a:t>
            </a:r>
            <a:r>
              <a:rPr lang="en-US" sz="2800" dirty="0" smtClean="0"/>
              <a:t> 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dirty="0" smtClean="0"/>
              <a:t>		= sin(40</a:t>
            </a:r>
            <a:r>
              <a:rPr lang="en-US" sz="2800" dirty="0" smtClean="0">
                <a:cs typeface="Times New Roman" pitchFamily="18" charset="0"/>
              </a:rPr>
              <a:t>° – 160°)</a:t>
            </a:r>
          </a:p>
          <a:p>
            <a:pPr marL="609600" indent="-609600" defTabSz="339725">
              <a:buFontTx/>
              <a:buNone/>
              <a:tabLst>
                <a:tab pos="1544638" algn="l"/>
              </a:tabLst>
            </a:pPr>
            <a:r>
              <a:rPr lang="en-US" sz="2800" dirty="0" smtClean="0">
                <a:cs typeface="Times New Roman" pitchFamily="18" charset="0"/>
              </a:rPr>
              <a:t>		</a:t>
            </a:r>
            <a:r>
              <a:rPr lang="en-US" sz="1000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= sin(–120°)</a:t>
            </a:r>
            <a:endParaRPr lang="en-US" sz="2800" dirty="0"/>
          </a:p>
        </p:txBody>
      </p:sp>
      <p:graphicFrame>
        <p:nvGraphicFramePr>
          <p:cNvPr id="425984" name="Object 2048"/>
          <p:cNvGraphicFramePr>
            <a:graphicFrameLocks noChangeAspect="1"/>
          </p:cNvGraphicFramePr>
          <p:nvPr/>
        </p:nvGraphicFramePr>
        <p:xfrm>
          <a:off x="914400" y="990600"/>
          <a:ext cx="1066800" cy="918633"/>
        </p:xfrm>
        <a:graphic>
          <a:graphicData uri="http://schemas.openxmlformats.org/presentationml/2006/ole">
            <p:oleObj spid="_x0000_s8194" name="Equation" r:id="rId5" imgW="457200" imgH="393480" progId="Equation.3">
              <p:embed/>
            </p:oleObj>
          </a:graphicData>
        </a:graphic>
      </p:graphicFrame>
      <p:graphicFrame>
        <p:nvGraphicFramePr>
          <p:cNvPr id="425985" name="Object 2049"/>
          <p:cNvGraphicFramePr>
            <a:graphicFrameLocks noChangeAspect="1"/>
          </p:cNvGraphicFramePr>
          <p:nvPr/>
        </p:nvGraphicFramePr>
        <p:xfrm>
          <a:off x="2057400" y="5715000"/>
          <a:ext cx="990600" cy="863600"/>
        </p:xfrm>
        <a:graphic>
          <a:graphicData uri="http://schemas.openxmlformats.org/presentationml/2006/ole">
            <p:oleObj spid="_x0000_s8195" name="Equation" r:id="rId6" imgW="990360" imgH="86328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981200" y="1905000"/>
          <a:ext cx="2489200" cy="1778000"/>
        </p:xfrm>
        <a:graphic>
          <a:graphicData uri="http://schemas.openxmlformats.org/presentationml/2006/ole">
            <p:oleObj spid="_x0000_s8196" name="Equation" r:id="rId7" imgW="1066680" imgH="76176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5791200" y="1066800"/>
          <a:ext cx="1570567" cy="1066800"/>
        </p:xfrm>
        <a:graphic>
          <a:graphicData uri="http://schemas.openxmlformats.org/presentationml/2006/ole">
            <p:oleObj spid="_x0000_s8197" name="Equation" r:id="rId8" imgW="672840" imgH="45720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5715000" y="2286000"/>
          <a:ext cx="1511300" cy="533400"/>
        </p:xfrm>
        <a:graphic>
          <a:graphicData uri="http://schemas.openxmlformats.org/presentationml/2006/ole">
            <p:oleObj spid="_x0000_s8198" name="Equation" r:id="rId9" imgW="647640" imgH="22860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981200" y="990600"/>
          <a:ext cx="2074333" cy="1007533"/>
        </p:xfrm>
        <a:graphic>
          <a:graphicData uri="http://schemas.openxmlformats.org/presentationml/2006/ole">
            <p:oleObj spid="_x0000_s8199" name="Equation" r:id="rId10" imgW="888840" imgH="4316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5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5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3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ADVANCEDSETTINGSVIEW" val="False"/>
  <p:tag name="FIBDISPLAYKEYWORDS" val="True"/>
  <p:tag name="PRRESPONSE4" val="7"/>
  <p:tag name="PRRESPONSE8" val="3"/>
  <p:tag name="POWERPOINTVERSION" val="12.0"/>
  <p:tag name="ANSWERNOWSTYLE" val="-1"/>
  <p:tag name="COUNTDOWNSECONDS" val="10"/>
  <p:tag name="BACKUPMAINTENANCE" val="7"/>
  <p:tag name="AUTOUPDATEALIASES" val="True"/>
  <p:tag name="BUBBLESIZEVISIBLE" val="True"/>
  <p:tag name="CUSTOMCELLFORECOLOR" val="-16777216"/>
  <p:tag name="USESCHEMECOLORS" val="True"/>
  <p:tag name="AUTOSIZEGRID" val="True"/>
  <p:tag name="CHARTLABELS" val="0"/>
  <p:tag name="INCLUDEPPT" val="True"/>
  <p:tag name="ZEROBASED" val="False"/>
  <p:tag name="FIBNUMRESULTS" val="5"/>
  <p:tag name="PRRESPONSE3" val="8"/>
  <p:tag name="PRRESPONSE9" val="2"/>
  <p:tag name="USESECONDARYMONITOR" val="True"/>
  <p:tag name="RESPCOUNTERFORMAT" val="0"/>
  <p:tag name="CHARTVALUEFORMAT" val="0%"/>
  <p:tag name="TEAMSINLEADERBOARD" val="3"/>
  <p:tag name="CUSTOMGRIDBACKCOLOR" val="-2830136"/>
  <p:tag name="DISPLAYDEVICENUMBER" val="True"/>
  <p:tag name="GRIDPOSITION" val="1"/>
  <p:tag name="PARTLISTDEFAULT" val="0"/>
  <p:tag name="AUTOADJUSTPARTRANGE" val="True"/>
  <p:tag name="PRRESPONSE1" val="10"/>
  <p:tag name="PRRESPONSE7" val="4"/>
  <p:tag name="BULLETTYPE" val="3"/>
  <p:tag name="NUMRESPONSES" val="1"/>
  <p:tag name="PARTICIPANTSINLEADERBOARD" val="5"/>
  <p:tag name="CUSTOMCELLBACKCOLOR1" val="-657956"/>
  <p:tag name="GRIDOPACITY" val="90"/>
  <p:tag name="MULTIRESPDIVISOR" val="1"/>
  <p:tag name="CHARTSCALE" val="True"/>
  <p:tag name="PRRESPONSE5" val="6"/>
  <p:tag name="SHOWBARVISIBLE" val="True"/>
  <p:tag name="BACKUPSESSIONS" val="True"/>
  <p:tag name="BUBBLEVALUEFORMAT" val="0.0"/>
  <p:tag name="DISPLAYDEVICEID" val="True"/>
  <p:tag name="CORRECTPOINTVALUE" val="10"/>
  <p:tag name="FIBINCLUDEOTHER" val="True"/>
  <p:tag name="TPVERSION" val="2008"/>
  <p:tag name="REVIEWONLY" val="False"/>
  <p:tag name="CUSTOMCELLBACKCOLOR3" val="-268652"/>
  <p:tag name="RESETCHARTS" val="True"/>
  <p:tag name="PRRESPONSE2" val="9"/>
  <p:tag name="RESPCOUNTERSTYLE" val="-1"/>
  <p:tag name="BUBBLEGROUPING" val="3"/>
  <p:tag name="INCORRECTPOINTVALUE" val="0"/>
  <p:tag name="PRRESPONSE10" val="1"/>
  <p:tag name="MAXRESPONDERS" val="5"/>
  <p:tag name="REALTIMEBACKUP" val="False"/>
  <p:tag name="INPUTSOURCE" val="1"/>
  <p:tag name="CHARTCOLORS" val="0"/>
  <p:tag name="ROTATIONINTERVAL" val="2"/>
  <p:tag name="PRRESPONSE6" val="5"/>
  <p:tag name="FIBDISPLAYRESULTS" val="True"/>
  <p:tag name="COUNTDOWNSTYLE" val="-1"/>
  <p:tag name="GRIDSIZE" val="{Width=800, Height=600}"/>
  <p:tag name="CUSTOMCELLBACKCOLOR4" val="-8355712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396</Words>
  <Application>Microsoft Office PowerPoint</Application>
  <PresentationFormat>On-screen Show (4:3)</PresentationFormat>
  <Paragraphs>135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Chapter 11: Trigonometric Identities</vt:lpstr>
      <vt:lpstr>11.2 Sum and Difference Identities</vt:lpstr>
      <vt:lpstr>11.2 Sum and Difference Identities</vt:lpstr>
      <vt:lpstr>11.2  Sum and Difference Identities</vt:lpstr>
      <vt:lpstr>11.2 Finding Exact Cosine Values</vt:lpstr>
      <vt:lpstr>11.2 Sine of a Sum or Difference</vt:lpstr>
      <vt:lpstr>11.2 Tangent of a Sum or Difference</vt:lpstr>
      <vt:lpstr>11.2 Example Using Sine and Tangent Sum  or Difference Formulas</vt:lpstr>
      <vt:lpstr>11.2 Example Using Sine and Tangent Sum or Difference Formulas</vt:lpstr>
      <vt:lpstr>11.2 Finding Function Values and the Quadrant of A + B</vt:lpstr>
      <vt:lpstr>11.2 Finding Function Values and the Quadrant of A + B</vt:lpstr>
      <vt:lpstr>11.2 Applying the Cosine Difference Identity to Voltage</vt:lpstr>
      <vt:lpstr>11.2 Applying the Cosine Difference Identity to Voltage</vt:lpstr>
    </vt:vector>
  </TitlesOfParts>
  <Company>College of the Desert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11: Trigonometric Identities</dc:title>
  <dc:creator>fmarhuenda</dc:creator>
  <cp:lastModifiedBy>fmarhuenda</cp:lastModifiedBy>
  <cp:revision>12</cp:revision>
  <dcterms:created xsi:type="dcterms:W3CDTF">2008-10-30T02:46:54Z</dcterms:created>
  <dcterms:modified xsi:type="dcterms:W3CDTF">2008-11-13T16:51:47Z</dcterms:modified>
</cp:coreProperties>
</file>